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sldIdLst>
    <p:sldId id="426" r:id="rId5"/>
    <p:sldId id="428" r:id="rId6"/>
    <p:sldId id="430" r:id="rId7"/>
    <p:sldId id="429"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4843" autoAdjust="0"/>
    <p:restoredTop sz="94660"/>
  </p:normalViewPr>
  <p:slideViewPr>
    <p:cSldViewPr snapToGrid="0">
      <p:cViewPr varScale="1">
        <p:scale>
          <a:sx n="117" d="100"/>
          <a:sy n="117" d="100"/>
        </p:scale>
        <p:origin x="376" y="1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7A42FA-E183-4FE4-AC06-92DF403CD93A}" type="datetimeFigureOut">
              <a:rPr lang="en-US" smtClean="0"/>
              <a:t>2/8/26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D534D7-52D3-4279-BC5A-B9AA6578A117}" type="slidenum">
              <a:rPr lang="en-US" smtClean="0"/>
              <a:t>‹#›</a:t>
            </a:fld>
            <a:endParaRPr lang="en-US"/>
          </a:p>
        </p:txBody>
      </p:sp>
    </p:spTree>
    <p:extLst>
      <p:ext uri="{BB962C8B-B14F-4D97-AF65-F5344CB8AC3E}">
        <p14:creationId xmlns:p14="http://schemas.microsoft.com/office/powerpoint/2010/main" val="39415802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42682024-0F55-42D8-B58A-BFEFEE8E65B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32248E9-0D23-4994-B68C-2D5A57EE641F}" type="slidenum">
              <a:rPr lang="en-US" altLang="en-US"/>
              <a:pPr>
                <a:spcBef>
                  <a:spcPct val="0"/>
                </a:spcBef>
              </a:pPr>
              <a:t>2</a:t>
            </a:fld>
            <a:endParaRPr lang="en-US" altLang="en-US"/>
          </a:p>
        </p:txBody>
      </p:sp>
      <p:sp>
        <p:nvSpPr>
          <p:cNvPr id="22531" name="Slide Image Placeholder 1">
            <a:extLst>
              <a:ext uri="{FF2B5EF4-FFF2-40B4-BE49-F238E27FC236}">
                <a16:creationId xmlns:a16="http://schemas.microsoft.com/office/drawing/2014/main" id="{330827E8-67F9-4813-A302-B9E164DA343A}"/>
              </a:ext>
            </a:extLst>
          </p:cNvPr>
          <p:cNvSpPr>
            <a:spLocks noGrp="1" noRot="1" noChangeAspect="1" noTextEdit="1"/>
          </p:cNvSpPr>
          <p:nvPr>
            <p:ph type="sldImg"/>
          </p:nvPr>
        </p:nvSpPr>
        <p:spPr>
          <a:xfrm>
            <a:off x="1371600" y="1143000"/>
            <a:ext cx="4114800" cy="3086100"/>
          </a:xfrm>
          <a:ln/>
        </p:spPr>
      </p:sp>
      <p:sp>
        <p:nvSpPr>
          <p:cNvPr id="22532" name="Notes Placeholder 2">
            <a:extLst>
              <a:ext uri="{FF2B5EF4-FFF2-40B4-BE49-F238E27FC236}">
                <a16:creationId xmlns:a16="http://schemas.microsoft.com/office/drawing/2014/main" id="{0A299A50-DC1C-4BC2-A9BF-E836987D516B}"/>
              </a:ext>
            </a:extLst>
          </p:cNvPr>
          <p:cNvSpPr>
            <a:spLocks noGrp="1"/>
          </p:cNvSpPr>
          <p:nvPr>
            <p:ph type="body" idx="1"/>
          </p:nvPr>
        </p:nvSpPr>
        <p:spPr>
          <a:noFill/>
        </p:spPr>
        <p:txBody>
          <a:bodyPr/>
          <a:lstStyle/>
          <a:p>
            <a:pPr eaLnBrk="1" hangingPunct="1">
              <a:spcBef>
                <a:spcPct val="0"/>
              </a:spcBef>
            </a:pPr>
            <a:endParaRPr lang="en-US" altLang="en-US">
              <a:latin typeface="Arial" panose="020B0604020202020204" pitchFamily="34" charset="0"/>
            </a:endParaRPr>
          </a:p>
        </p:txBody>
      </p:sp>
      <p:sp>
        <p:nvSpPr>
          <p:cNvPr id="22533" name="Slide Number Placeholder 3">
            <a:extLst>
              <a:ext uri="{FF2B5EF4-FFF2-40B4-BE49-F238E27FC236}">
                <a16:creationId xmlns:a16="http://schemas.microsoft.com/office/drawing/2014/main" id="{7A05D5C8-4C5A-4FD8-B0D3-72828CCD4EBF}"/>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B23DDC21-3004-4AEF-B89B-C2FA8E93CC87}" type="slidenum">
              <a:rPr lang="en-US" altLang="en-US">
                <a:latin typeface="Calibri" panose="020F0502020204030204" pitchFamily="34" charset="0"/>
              </a:rPr>
              <a:pPr algn="r" eaLnBrk="1" hangingPunct="1">
                <a:spcBef>
                  <a:spcPct val="0"/>
                </a:spcBef>
              </a:pPr>
              <a:t>2</a:t>
            </a:fld>
            <a:endParaRPr lang="en-US" altLang="en-US">
              <a:latin typeface="Calibri" panose="020F0502020204030204" pitchFamily="34" charset="0"/>
            </a:endParaRPr>
          </a:p>
        </p:txBody>
      </p:sp>
    </p:spTree>
    <p:extLst>
      <p:ext uri="{BB962C8B-B14F-4D97-AF65-F5344CB8AC3E}">
        <p14:creationId xmlns:p14="http://schemas.microsoft.com/office/powerpoint/2010/main" val="668035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42682024-0F55-42D8-B58A-BFEFEE8E65B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32248E9-0D23-4994-B68C-2D5A57EE641F}" type="slidenum">
              <a:rPr lang="en-US" altLang="en-US"/>
              <a:pPr>
                <a:spcBef>
                  <a:spcPct val="0"/>
                </a:spcBef>
              </a:pPr>
              <a:t>3</a:t>
            </a:fld>
            <a:endParaRPr lang="en-US" altLang="en-US"/>
          </a:p>
        </p:txBody>
      </p:sp>
      <p:sp>
        <p:nvSpPr>
          <p:cNvPr id="22531" name="Slide Image Placeholder 1">
            <a:extLst>
              <a:ext uri="{FF2B5EF4-FFF2-40B4-BE49-F238E27FC236}">
                <a16:creationId xmlns:a16="http://schemas.microsoft.com/office/drawing/2014/main" id="{330827E8-67F9-4813-A302-B9E164DA343A}"/>
              </a:ext>
            </a:extLst>
          </p:cNvPr>
          <p:cNvSpPr>
            <a:spLocks noGrp="1" noRot="1" noChangeAspect="1" noTextEdit="1"/>
          </p:cNvSpPr>
          <p:nvPr>
            <p:ph type="sldImg"/>
          </p:nvPr>
        </p:nvSpPr>
        <p:spPr>
          <a:xfrm>
            <a:off x="1371600" y="1143000"/>
            <a:ext cx="4114800" cy="3086100"/>
          </a:xfrm>
          <a:ln/>
        </p:spPr>
      </p:sp>
      <p:sp>
        <p:nvSpPr>
          <p:cNvPr id="22532" name="Notes Placeholder 2">
            <a:extLst>
              <a:ext uri="{FF2B5EF4-FFF2-40B4-BE49-F238E27FC236}">
                <a16:creationId xmlns:a16="http://schemas.microsoft.com/office/drawing/2014/main" id="{0A299A50-DC1C-4BC2-A9BF-E836987D516B}"/>
              </a:ext>
            </a:extLst>
          </p:cNvPr>
          <p:cNvSpPr>
            <a:spLocks noGrp="1"/>
          </p:cNvSpPr>
          <p:nvPr>
            <p:ph type="body" idx="1"/>
          </p:nvPr>
        </p:nvSpPr>
        <p:spPr>
          <a:noFill/>
        </p:spPr>
        <p:txBody>
          <a:bodyPr/>
          <a:lstStyle/>
          <a:p>
            <a:pPr eaLnBrk="1" hangingPunct="1">
              <a:spcBef>
                <a:spcPct val="0"/>
              </a:spcBef>
            </a:pPr>
            <a:endParaRPr lang="en-US" altLang="en-US">
              <a:latin typeface="Arial" panose="020B0604020202020204" pitchFamily="34" charset="0"/>
            </a:endParaRPr>
          </a:p>
        </p:txBody>
      </p:sp>
      <p:sp>
        <p:nvSpPr>
          <p:cNvPr id="22533" name="Slide Number Placeholder 3">
            <a:extLst>
              <a:ext uri="{FF2B5EF4-FFF2-40B4-BE49-F238E27FC236}">
                <a16:creationId xmlns:a16="http://schemas.microsoft.com/office/drawing/2014/main" id="{7A05D5C8-4C5A-4FD8-B0D3-72828CCD4EBF}"/>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B23DDC21-3004-4AEF-B89B-C2FA8E93CC87}" type="slidenum">
              <a:rPr lang="en-US" altLang="en-US">
                <a:latin typeface="Calibri" panose="020F0502020204030204" pitchFamily="34" charset="0"/>
              </a:rPr>
              <a:pPr algn="r" eaLnBrk="1" hangingPunct="1">
                <a:spcBef>
                  <a:spcPct val="0"/>
                </a:spcBef>
              </a:pPr>
              <a:t>3</a:t>
            </a:fld>
            <a:endParaRPr lang="en-US" altLang="en-US">
              <a:latin typeface="Calibri" panose="020F0502020204030204" pitchFamily="34" charset="0"/>
            </a:endParaRPr>
          </a:p>
        </p:txBody>
      </p:sp>
    </p:spTree>
    <p:extLst>
      <p:ext uri="{BB962C8B-B14F-4D97-AF65-F5344CB8AC3E}">
        <p14:creationId xmlns:p14="http://schemas.microsoft.com/office/powerpoint/2010/main" val="3803909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42682024-0F55-42D8-B58A-BFEFEE8E65B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32248E9-0D23-4994-B68C-2D5A57EE641F}" type="slidenum">
              <a:rPr lang="en-US" altLang="en-US"/>
              <a:pPr>
                <a:spcBef>
                  <a:spcPct val="0"/>
                </a:spcBef>
              </a:pPr>
              <a:t>4</a:t>
            </a:fld>
            <a:endParaRPr lang="en-US" altLang="en-US"/>
          </a:p>
        </p:txBody>
      </p:sp>
      <p:sp>
        <p:nvSpPr>
          <p:cNvPr id="22531" name="Slide Image Placeholder 1">
            <a:extLst>
              <a:ext uri="{FF2B5EF4-FFF2-40B4-BE49-F238E27FC236}">
                <a16:creationId xmlns:a16="http://schemas.microsoft.com/office/drawing/2014/main" id="{330827E8-67F9-4813-A302-B9E164DA343A}"/>
              </a:ext>
            </a:extLst>
          </p:cNvPr>
          <p:cNvSpPr>
            <a:spLocks noGrp="1" noRot="1" noChangeAspect="1" noTextEdit="1"/>
          </p:cNvSpPr>
          <p:nvPr>
            <p:ph type="sldImg"/>
          </p:nvPr>
        </p:nvSpPr>
        <p:spPr>
          <a:xfrm>
            <a:off x="1371600" y="1143000"/>
            <a:ext cx="4114800" cy="3086100"/>
          </a:xfrm>
          <a:ln/>
        </p:spPr>
      </p:sp>
      <p:sp>
        <p:nvSpPr>
          <p:cNvPr id="22532" name="Notes Placeholder 2">
            <a:extLst>
              <a:ext uri="{FF2B5EF4-FFF2-40B4-BE49-F238E27FC236}">
                <a16:creationId xmlns:a16="http://schemas.microsoft.com/office/drawing/2014/main" id="{0A299A50-DC1C-4BC2-A9BF-E836987D516B}"/>
              </a:ext>
            </a:extLst>
          </p:cNvPr>
          <p:cNvSpPr>
            <a:spLocks noGrp="1"/>
          </p:cNvSpPr>
          <p:nvPr>
            <p:ph type="body" idx="1"/>
          </p:nvPr>
        </p:nvSpPr>
        <p:spPr>
          <a:noFill/>
        </p:spPr>
        <p:txBody>
          <a:bodyPr/>
          <a:lstStyle/>
          <a:p>
            <a:pPr eaLnBrk="1" hangingPunct="1">
              <a:spcBef>
                <a:spcPct val="0"/>
              </a:spcBef>
            </a:pPr>
            <a:endParaRPr lang="en-US" altLang="en-US">
              <a:latin typeface="Arial" panose="020B0604020202020204" pitchFamily="34" charset="0"/>
            </a:endParaRPr>
          </a:p>
        </p:txBody>
      </p:sp>
      <p:sp>
        <p:nvSpPr>
          <p:cNvPr id="22533" name="Slide Number Placeholder 3">
            <a:extLst>
              <a:ext uri="{FF2B5EF4-FFF2-40B4-BE49-F238E27FC236}">
                <a16:creationId xmlns:a16="http://schemas.microsoft.com/office/drawing/2014/main" id="{7A05D5C8-4C5A-4FD8-B0D3-72828CCD4EBF}"/>
              </a:ext>
            </a:extLst>
          </p:cNvPr>
          <p:cNvSpPr txBox="1">
            <a:spLocks noGrp="1"/>
          </p:cNvSpPr>
          <p:nvPr/>
        </p:nvSpPr>
        <p:spPr bwMode="auto">
          <a:xfrm>
            <a:off x="3884613"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B23DDC21-3004-4AEF-B89B-C2FA8E93CC87}" type="slidenum">
              <a:rPr lang="en-US" altLang="en-US">
                <a:latin typeface="Calibri" panose="020F0502020204030204" pitchFamily="34" charset="0"/>
              </a:rPr>
              <a:pPr algn="r" eaLnBrk="1" hangingPunct="1">
                <a:spcBef>
                  <a:spcPct val="0"/>
                </a:spcBef>
              </a:pPr>
              <a:t>4</a:t>
            </a:fld>
            <a:endParaRPr lang="en-US" altLang="en-US">
              <a:latin typeface="Calibri" panose="020F0502020204030204" pitchFamily="34" charset="0"/>
            </a:endParaRPr>
          </a:p>
        </p:txBody>
      </p:sp>
    </p:spTree>
    <p:extLst>
      <p:ext uri="{BB962C8B-B14F-4D97-AF65-F5344CB8AC3E}">
        <p14:creationId xmlns:p14="http://schemas.microsoft.com/office/powerpoint/2010/main" val="525077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EDD4E00-ECCB-4440-A50A-10323C8BCC5F}" type="datetimeFigureOut">
              <a:rPr lang="en-US" smtClean="0"/>
              <a:t>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919824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DD4E00-ECCB-4440-A50A-10323C8BCC5F}" type="datetimeFigureOut">
              <a:rPr lang="en-US" smtClean="0"/>
              <a:t>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266672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DD4E00-ECCB-4440-A50A-10323C8BCC5F}" type="datetimeFigureOut">
              <a:rPr lang="en-US" smtClean="0"/>
              <a:t>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1824629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EDD4E00-ECCB-4440-A50A-10323C8BCC5F}" type="datetimeFigureOut">
              <a:rPr lang="en-US" smtClean="0"/>
              <a:t>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667615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EDD4E00-ECCB-4440-A50A-10323C8BCC5F}" type="datetimeFigureOut">
              <a:rPr lang="en-US" smtClean="0"/>
              <a:t>2/8/26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360434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EDD4E00-ECCB-4440-A50A-10323C8BCC5F}" type="datetimeFigureOut">
              <a:rPr lang="en-US" smtClean="0"/>
              <a:t>2/8/26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2645136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EDD4E00-ECCB-4440-A50A-10323C8BCC5F}" type="datetimeFigureOut">
              <a:rPr lang="en-US" smtClean="0"/>
              <a:t>2/8/26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2794743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EDD4E00-ECCB-4440-A50A-10323C8BCC5F}" type="datetimeFigureOut">
              <a:rPr lang="en-US" smtClean="0"/>
              <a:t>2/8/26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1715336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D4E00-ECCB-4440-A50A-10323C8BCC5F}" type="datetimeFigureOut">
              <a:rPr lang="en-US" smtClean="0"/>
              <a:t>2/8/26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1161364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DD4E00-ECCB-4440-A50A-10323C8BCC5F}" type="datetimeFigureOut">
              <a:rPr lang="en-US" smtClean="0"/>
              <a:t>2/8/26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1412740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EDD4E00-ECCB-4440-A50A-10323C8BCC5F}" type="datetimeFigureOut">
              <a:rPr lang="en-US" smtClean="0"/>
              <a:t>2/8/26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85657-6512-4A3B-87CD-69759775B52C}" type="slidenum">
              <a:rPr lang="en-US" smtClean="0"/>
              <a:t>‹#›</a:t>
            </a:fld>
            <a:endParaRPr lang="en-US"/>
          </a:p>
        </p:txBody>
      </p:sp>
    </p:spTree>
    <p:extLst>
      <p:ext uri="{BB962C8B-B14F-4D97-AF65-F5344CB8AC3E}">
        <p14:creationId xmlns:p14="http://schemas.microsoft.com/office/powerpoint/2010/main" val="3592873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DD4E00-ECCB-4440-A50A-10323C8BCC5F}" type="datetimeFigureOut">
              <a:rPr lang="en-US" smtClean="0"/>
              <a:t>2/8/26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F85657-6512-4A3B-87CD-69759775B52C}" type="slidenum">
              <a:rPr lang="en-US" smtClean="0"/>
              <a:t>‹#›</a:t>
            </a:fld>
            <a:endParaRPr lang="en-US"/>
          </a:p>
        </p:txBody>
      </p:sp>
    </p:spTree>
    <p:extLst>
      <p:ext uri="{BB962C8B-B14F-4D97-AF65-F5344CB8AC3E}">
        <p14:creationId xmlns:p14="http://schemas.microsoft.com/office/powerpoint/2010/main" val="33732947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C8535D3-9D55-3A42-A311-B36296A82FEA}"/>
              </a:ext>
            </a:extLst>
          </p:cNvPr>
          <p:cNvSpPr txBox="1"/>
          <p:nvPr/>
        </p:nvSpPr>
        <p:spPr>
          <a:xfrm>
            <a:off x="279584" y="413029"/>
            <a:ext cx="8620001" cy="6093976"/>
          </a:xfrm>
          <a:prstGeom prst="rect">
            <a:avLst/>
          </a:prstGeom>
          <a:noFill/>
        </p:spPr>
        <p:txBody>
          <a:bodyPr wrap="square" rtlCol="0">
            <a:spAutoFit/>
          </a:bodyPr>
          <a:lstStyle/>
          <a:p>
            <a:r>
              <a:rPr lang="en-US" altLang="en-US" sz="2400" b="1" dirty="0">
                <a:solidFill>
                  <a:srgbClr val="006600"/>
                </a:solidFill>
              </a:rPr>
              <a:t>Bioethics in Anatomy Education Resources:</a:t>
            </a:r>
            <a:r>
              <a:rPr lang="en-US" sz="2400" b="1" dirty="0">
                <a:solidFill>
                  <a:srgbClr val="C00000"/>
                </a:solidFill>
              </a:rPr>
              <a:t> </a:t>
            </a:r>
          </a:p>
          <a:p>
            <a:r>
              <a:rPr lang="en-US" sz="2400" dirty="0"/>
              <a:t>Case Study Construction</a:t>
            </a:r>
            <a:endParaRPr lang="en-US" sz="2400" b="1" dirty="0"/>
          </a:p>
          <a:p>
            <a:endParaRPr lang="en-US" b="1" dirty="0"/>
          </a:p>
          <a:p>
            <a:r>
              <a:rPr lang="en-US" b="1" dirty="0"/>
              <a:t>Description:</a:t>
            </a:r>
          </a:p>
          <a:p>
            <a:r>
              <a:rPr lang="en-US" dirty="0"/>
              <a:t>This set of PowerPoint slides provides information on the use of fictional names and personal information in construction of case studies and in the body of clinically-based multiple choice questions. The slides provide the rationale and explanation for this suggestion including the humanization and personalization of the patients as well as the introduction of ethno-geographic and social characteristics to the students.</a:t>
            </a:r>
          </a:p>
          <a:p>
            <a:endParaRPr lang="en-US" dirty="0"/>
          </a:p>
          <a:p>
            <a:r>
              <a:rPr lang="en-US" b="1" dirty="0"/>
              <a:t>The topics covered by this resource include:</a:t>
            </a:r>
          </a:p>
          <a:p>
            <a:r>
              <a:rPr lang="en-US" dirty="0"/>
              <a:t>Exam construction</a:t>
            </a:r>
          </a:p>
          <a:p>
            <a:r>
              <a:rPr lang="en-US" dirty="0"/>
              <a:t>Racial, social and ethnic bias</a:t>
            </a:r>
          </a:p>
          <a:p>
            <a:r>
              <a:rPr lang="en-US" dirty="0"/>
              <a:t>Patient humanization</a:t>
            </a:r>
          </a:p>
          <a:p>
            <a:endParaRPr lang="en-US" b="1" dirty="0"/>
          </a:p>
          <a:p>
            <a:r>
              <a:rPr lang="en-US" b="1" dirty="0"/>
              <a:t>Creator(s): </a:t>
            </a:r>
            <a:r>
              <a:rPr lang="en-US" dirty="0"/>
              <a:t>Thomas Champney</a:t>
            </a:r>
          </a:p>
          <a:p>
            <a:r>
              <a:rPr lang="en-US" b="1" dirty="0"/>
              <a:t>Contact details: </a:t>
            </a:r>
            <a:r>
              <a:rPr lang="en-US" dirty="0"/>
              <a:t>tchampney@med.miami.edu</a:t>
            </a:r>
            <a:endParaRPr lang="en-US" b="1" dirty="0"/>
          </a:p>
          <a:p>
            <a:endParaRPr lang="en-US" b="1" dirty="0"/>
          </a:p>
          <a:p>
            <a:r>
              <a:rPr lang="en-US" altLang="en-US" b="1" dirty="0"/>
              <a:t>Further reading:</a:t>
            </a:r>
          </a:p>
          <a:p>
            <a:r>
              <a:rPr lang="en-US" altLang="en-US" dirty="0"/>
              <a:t>None suggested</a:t>
            </a:r>
          </a:p>
          <a:p>
            <a:endParaRPr lang="en-US" b="1" dirty="0"/>
          </a:p>
        </p:txBody>
      </p:sp>
    </p:spTree>
    <p:extLst>
      <p:ext uri="{BB962C8B-B14F-4D97-AF65-F5344CB8AC3E}">
        <p14:creationId xmlns:p14="http://schemas.microsoft.com/office/powerpoint/2010/main" val="996762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8">
            <a:extLst>
              <a:ext uri="{FF2B5EF4-FFF2-40B4-BE49-F238E27FC236}">
                <a16:creationId xmlns:a16="http://schemas.microsoft.com/office/drawing/2014/main" id="{DE389A3D-3AD6-4F60-8170-F9BC4DB8057A}"/>
              </a:ext>
            </a:extLst>
          </p:cNvPr>
          <p:cNvSpPr txBox="1">
            <a:spLocks noChangeArrowheads="1"/>
          </p:cNvSpPr>
          <p:nvPr/>
        </p:nvSpPr>
        <p:spPr bwMode="auto">
          <a:xfrm>
            <a:off x="457200" y="574973"/>
            <a:ext cx="3693640"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solidFill>
                  <a:srgbClr val="006600"/>
                </a:solidFill>
              </a:rPr>
              <a:t>Case Study Construction</a:t>
            </a:r>
          </a:p>
        </p:txBody>
      </p:sp>
      <p:sp>
        <p:nvSpPr>
          <p:cNvPr id="21512" name="Text Box 19">
            <a:extLst>
              <a:ext uri="{FF2B5EF4-FFF2-40B4-BE49-F238E27FC236}">
                <a16:creationId xmlns:a16="http://schemas.microsoft.com/office/drawing/2014/main" id="{8B1A3C04-70C3-4153-8798-89D6B9887B57}"/>
              </a:ext>
            </a:extLst>
          </p:cNvPr>
          <p:cNvSpPr txBox="1">
            <a:spLocks noChangeArrowheads="1"/>
          </p:cNvSpPr>
          <p:nvPr/>
        </p:nvSpPr>
        <p:spPr bwMode="auto">
          <a:xfrm>
            <a:off x="550573" y="1294938"/>
            <a:ext cx="8257289" cy="369331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en-US" sz="1800" dirty="0"/>
              <a:t>When developing case studies and case-based assessments, fictional names, professions and ages of the patients can be added to humanize the case.  Instead of referring to a “57-year-old male”, the case can state “Mr. Javier Gonzalez, a 57-year-old postal worker with 3 children, visits his primary care physician. . .”.  Then, through the remainder of the case, Mr. Gonzalez’s name can be used. This type of detail can be important to provide future healthcare professionals with the knowledge that their patients are real people - not just diseases. Using different unique names (for diversity - Asian names, Eastern European names, including non-binary gender pronouns) can also be valuable.</a:t>
            </a:r>
          </a:p>
          <a:p>
            <a:pPr>
              <a:spcBef>
                <a:spcPct val="0"/>
              </a:spcBef>
              <a:buNone/>
            </a:pPr>
            <a:endParaRPr lang="en-US" sz="1800" dirty="0"/>
          </a:p>
          <a:p>
            <a:pPr>
              <a:spcBef>
                <a:spcPct val="0"/>
              </a:spcBef>
              <a:buNone/>
            </a:pPr>
            <a:r>
              <a:rPr lang="en-US" sz="1800" dirty="0"/>
              <a:t>In addition, the health care workers can also be named in the case studies. For example, Dr. Djokovic or Dr. Nguyen asks Mr. Gonzalez for his medical history.  This makes the cases more realistic and more humanistic.  </a:t>
            </a:r>
          </a:p>
        </p:txBody>
      </p:sp>
    </p:spTree>
    <p:extLst>
      <p:ext uri="{BB962C8B-B14F-4D97-AF65-F5344CB8AC3E}">
        <p14:creationId xmlns:p14="http://schemas.microsoft.com/office/powerpoint/2010/main" val="418158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8">
            <a:extLst>
              <a:ext uri="{FF2B5EF4-FFF2-40B4-BE49-F238E27FC236}">
                <a16:creationId xmlns:a16="http://schemas.microsoft.com/office/drawing/2014/main" id="{DE389A3D-3AD6-4F60-8170-F9BC4DB8057A}"/>
              </a:ext>
            </a:extLst>
          </p:cNvPr>
          <p:cNvSpPr txBox="1">
            <a:spLocks noChangeArrowheads="1"/>
          </p:cNvSpPr>
          <p:nvPr/>
        </p:nvSpPr>
        <p:spPr bwMode="auto">
          <a:xfrm>
            <a:off x="457200" y="574973"/>
            <a:ext cx="5576848"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solidFill>
                  <a:srgbClr val="006600"/>
                </a:solidFill>
              </a:rPr>
              <a:t>Case-based Assessment – An Example</a:t>
            </a:r>
          </a:p>
        </p:txBody>
      </p:sp>
      <p:sp>
        <p:nvSpPr>
          <p:cNvPr id="21512" name="Text Box 19">
            <a:extLst>
              <a:ext uri="{FF2B5EF4-FFF2-40B4-BE49-F238E27FC236}">
                <a16:creationId xmlns:a16="http://schemas.microsoft.com/office/drawing/2014/main" id="{8B1A3C04-70C3-4153-8798-89D6B9887B57}"/>
              </a:ext>
            </a:extLst>
          </p:cNvPr>
          <p:cNvSpPr txBox="1">
            <a:spLocks noChangeArrowheads="1"/>
          </p:cNvSpPr>
          <p:nvPr/>
        </p:nvSpPr>
        <p:spPr bwMode="auto">
          <a:xfrm>
            <a:off x="550573" y="1294938"/>
            <a:ext cx="8257289" cy="452431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en-US" sz="1800" dirty="0"/>
              <a:t>Mr. Javier Gonzalez, a 57-year-old postal worker with 3 children, visits the emergency department of his local hospital after a fall when riding his bicycle.  He explains to the first-year resident, Dr. Joyce Salk, that he accidently hit a rock and went forward over the handlebars of his mountain bike to land on his outstretched left hand.  Mr. Gonzalez complains of pain on the </a:t>
            </a:r>
            <a:r>
              <a:rPr lang="en-US" sz="1800" dirty="0" err="1"/>
              <a:t>postero</a:t>
            </a:r>
            <a:r>
              <a:rPr lang="en-US" sz="1800" dirty="0"/>
              <a:t>-lateral side of his wrist and hand with noticeable swelling at the base of his first digit in the region of the anatomical snuffbox. After sending Mr. Gonzalez for radiographs of his left hand and wrist, Dr. Salk is especially concerned that Mr. Gonzalez may have:</a:t>
            </a:r>
          </a:p>
          <a:p>
            <a:pPr>
              <a:spcBef>
                <a:spcPct val="0"/>
              </a:spcBef>
              <a:buNone/>
            </a:pPr>
            <a:endParaRPr lang="en-US" sz="1800" dirty="0"/>
          </a:p>
          <a:p>
            <a:pPr>
              <a:spcBef>
                <a:spcPct val="0"/>
              </a:spcBef>
              <a:buNone/>
            </a:pPr>
            <a:r>
              <a:rPr lang="en-US" sz="1800" dirty="0"/>
              <a:t>A. fractured his hook of the hamate leading to instability of the carpal bones.</a:t>
            </a:r>
          </a:p>
          <a:p>
            <a:pPr>
              <a:spcBef>
                <a:spcPct val="0"/>
              </a:spcBef>
              <a:buNone/>
            </a:pPr>
            <a:r>
              <a:rPr lang="en-US" sz="1800" dirty="0"/>
              <a:t>B. ruptured his ulnar artery leading to poor blood supply to the deep hand.</a:t>
            </a:r>
          </a:p>
          <a:p>
            <a:pPr>
              <a:spcBef>
                <a:spcPct val="0"/>
              </a:spcBef>
              <a:buNone/>
            </a:pPr>
            <a:r>
              <a:rPr lang="en-US" sz="1800" dirty="0"/>
              <a:t>C. fractured his first metatarsal bone preventing extension of the affected digit.</a:t>
            </a:r>
          </a:p>
          <a:p>
            <a:pPr>
              <a:spcBef>
                <a:spcPct val="0"/>
              </a:spcBef>
              <a:buNone/>
            </a:pPr>
            <a:r>
              <a:rPr lang="en-US" sz="1800" dirty="0"/>
              <a:t>D. fractured his scaphoid that could lead to necrosis of a portion of the bone.</a:t>
            </a:r>
          </a:p>
          <a:p>
            <a:pPr>
              <a:spcBef>
                <a:spcPct val="0"/>
              </a:spcBef>
              <a:buNone/>
            </a:pPr>
            <a:r>
              <a:rPr lang="en-US" sz="1800" dirty="0"/>
              <a:t>E. damaged his median nerve with a loss to the adductor pollicis muscle.</a:t>
            </a:r>
          </a:p>
          <a:p>
            <a:pPr>
              <a:spcBef>
                <a:spcPct val="0"/>
              </a:spcBef>
              <a:buNone/>
            </a:pPr>
            <a:endParaRPr lang="en-US" sz="1800" dirty="0"/>
          </a:p>
        </p:txBody>
      </p:sp>
    </p:spTree>
    <p:extLst>
      <p:ext uri="{BB962C8B-B14F-4D97-AF65-F5344CB8AC3E}">
        <p14:creationId xmlns:p14="http://schemas.microsoft.com/office/powerpoint/2010/main" val="2723653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8">
            <a:extLst>
              <a:ext uri="{FF2B5EF4-FFF2-40B4-BE49-F238E27FC236}">
                <a16:creationId xmlns:a16="http://schemas.microsoft.com/office/drawing/2014/main" id="{DE389A3D-3AD6-4F60-8170-F9BC4DB8057A}"/>
              </a:ext>
            </a:extLst>
          </p:cNvPr>
          <p:cNvSpPr txBox="1">
            <a:spLocks noChangeArrowheads="1"/>
          </p:cNvSpPr>
          <p:nvPr/>
        </p:nvSpPr>
        <p:spPr bwMode="auto">
          <a:xfrm>
            <a:off x="457200" y="574973"/>
            <a:ext cx="5576206"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dirty="0">
                <a:solidFill>
                  <a:srgbClr val="006600"/>
                </a:solidFill>
              </a:rPr>
              <a:t>Case Study Construction – An Example</a:t>
            </a:r>
          </a:p>
        </p:txBody>
      </p:sp>
      <p:sp>
        <p:nvSpPr>
          <p:cNvPr id="21512" name="Text Box 19">
            <a:extLst>
              <a:ext uri="{FF2B5EF4-FFF2-40B4-BE49-F238E27FC236}">
                <a16:creationId xmlns:a16="http://schemas.microsoft.com/office/drawing/2014/main" id="{8B1A3C04-70C3-4153-8798-89D6B9887B57}"/>
              </a:ext>
            </a:extLst>
          </p:cNvPr>
          <p:cNvSpPr txBox="1">
            <a:spLocks noChangeArrowheads="1"/>
          </p:cNvSpPr>
          <p:nvPr/>
        </p:nvSpPr>
        <p:spPr bwMode="auto">
          <a:xfrm>
            <a:off x="514809" y="1337733"/>
            <a:ext cx="8257289" cy="478900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None/>
            </a:pPr>
            <a:r>
              <a:rPr lang="en-US" sz="1400" dirty="0"/>
              <a:t>A 42-year-old construction worker, Mr. James Warren, begins having visual disturbances and problems maintaining his balance. When he falls off a ladder at his job and requires treatment at the emergency room, a third-year resident, Dr. Mike Vu, collects Mr. Warren’s history and physical. </a:t>
            </a:r>
          </a:p>
          <a:p>
            <a:pPr algn="just">
              <a:buNone/>
            </a:pPr>
            <a:r>
              <a:rPr lang="en-US" sz="1400" dirty="0"/>
              <a:t>When Mr. Warren mentions his vision and balance problems. Dr. Vu examines Mr. Warren more closely and finds that he has diplopia, occasional nystagmus and a wide-</a:t>
            </a:r>
            <a:r>
              <a:rPr lang="en-US" sz="1400" dirty="0" err="1"/>
              <a:t>stanced</a:t>
            </a:r>
            <a:r>
              <a:rPr lang="en-US" sz="1400" dirty="0"/>
              <a:t> gait. The resident also notices that Mr. Warren provides short answers to his questions and appears apathetic and indifferent to his surroundings. While at first denying any alcohol use, Mr. Warren reluctantly admits that he drinks three six packs of beer per night and is generally not that hungry. </a:t>
            </a:r>
          </a:p>
          <a:p>
            <a:pPr algn="just">
              <a:buNone/>
            </a:pPr>
            <a:r>
              <a:rPr lang="en-US" sz="1400" dirty="0"/>
              <a:t>Dr. Vu reports to the attending physician and suggests that Mr. Warren may have a nutritional disorder; a thiamine (vitamin B1) deficiency due to his excessive alcohol consumption (</a:t>
            </a:r>
            <a:r>
              <a:rPr lang="en-US" sz="1400" b="1" dirty="0"/>
              <a:t>Wernicke-Korsakoff syndrome</a:t>
            </a:r>
            <a:r>
              <a:rPr lang="en-US" sz="1400" dirty="0"/>
              <a:t>). The attending physician concurs and suggests that Dr. Vu counsel Mr. Warren about the disorder. </a:t>
            </a:r>
          </a:p>
          <a:p>
            <a:pPr algn="just">
              <a:buNone/>
            </a:pPr>
            <a:r>
              <a:rPr lang="en-US" sz="1400" dirty="0"/>
              <a:t>Dr. Vu talks frankly with Mr. Warren, describing how low levels of thiamine can cause a disruption in a neural pathway in the brain involving the mammillary bodies. This disruption can produce visual problems along with balance and walking difficulties. Dr. Vu suggests that Mr. Warren eat a better diet, that he take a multivitamin with thiamine and that he limit his alcohol intake. He also prescribes intramuscular thiamine injections to help restore Mr. Warren’s thiamine levels. </a:t>
            </a:r>
          </a:p>
          <a:p>
            <a:pPr algn="just">
              <a:buNone/>
            </a:pPr>
            <a:r>
              <a:rPr lang="en-US" sz="1400" dirty="0"/>
              <a:t>Mr. Warren takes Dr. </a:t>
            </a:r>
            <a:r>
              <a:rPr lang="en-US" sz="1400" dirty="0" err="1"/>
              <a:t>Vu’s</a:t>
            </a:r>
            <a:r>
              <a:rPr lang="en-US" sz="1400" dirty="0"/>
              <a:t> suggestions seriously and begins to follow his advice. He maintains good nutritional intake and reduces his alcohol intake. Six months later, many of the symptoms have resolved. However, one year later, after a very stressful period in his life, Mr. Warren begins drinking again and his proper nutritional intake declines.</a:t>
            </a:r>
          </a:p>
        </p:txBody>
      </p:sp>
      <p:sp>
        <p:nvSpPr>
          <p:cNvPr id="2" name="TextBox 1">
            <a:extLst>
              <a:ext uri="{FF2B5EF4-FFF2-40B4-BE49-F238E27FC236}">
                <a16:creationId xmlns:a16="http://schemas.microsoft.com/office/drawing/2014/main" id="{C0E017E6-ABB6-4AA4-A7D3-20998F7B0408}"/>
              </a:ext>
            </a:extLst>
          </p:cNvPr>
          <p:cNvSpPr txBox="1"/>
          <p:nvPr/>
        </p:nvSpPr>
        <p:spPr>
          <a:xfrm>
            <a:off x="3564176" y="6350557"/>
            <a:ext cx="5311647" cy="307777"/>
          </a:xfrm>
          <a:prstGeom prst="rect">
            <a:avLst/>
          </a:prstGeom>
          <a:noFill/>
        </p:spPr>
        <p:txBody>
          <a:bodyPr wrap="none" rtlCol="0">
            <a:spAutoFit/>
          </a:bodyPr>
          <a:lstStyle/>
          <a:p>
            <a:r>
              <a:rPr lang="en-US" sz="1400" dirty="0">
                <a:latin typeface="Arial" panose="020B0604020202020204" pitchFamily="34" charset="0"/>
                <a:cs typeface="Arial" panose="020B0604020202020204" pitchFamily="34" charset="0"/>
              </a:rPr>
              <a:t>From Champney, 2015, Essential Clinical Neuroanatomy, p 243. </a:t>
            </a:r>
          </a:p>
        </p:txBody>
      </p:sp>
    </p:spTree>
    <p:extLst>
      <p:ext uri="{BB962C8B-B14F-4D97-AF65-F5344CB8AC3E}">
        <p14:creationId xmlns:p14="http://schemas.microsoft.com/office/powerpoint/2010/main" val="36363960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46738EA2FB3E5419E30F9CBA88103C3" ma:contentTypeVersion="12" ma:contentTypeDescription="Create a new document." ma:contentTypeScope="" ma:versionID="1aa1abc0bb1e14213655bcdf7e4859f1">
  <xsd:schema xmlns:xsd="http://www.w3.org/2001/XMLSchema" xmlns:xs="http://www.w3.org/2001/XMLSchema" xmlns:p="http://schemas.microsoft.com/office/2006/metadata/properties" xmlns:ns2="e8fb0f43-e4ba-4546-9144-550bcaaf051c" xmlns:ns3="bcc5a493-b34b-4e11-86a3-cae95da27c2a" targetNamespace="http://schemas.microsoft.com/office/2006/metadata/properties" ma:root="true" ma:fieldsID="a79acb2ab5773d03da340bbf2c989ced" ns2:_="" ns3:_="">
    <xsd:import namespace="e8fb0f43-e4ba-4546-9144-550bcaaf051c"/>
    <xsd:import namespace="bcc5a493-b34b-4e11-86a3-cae95da27c2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fb0f43-e4ba-4546-9144-550bcaaf05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cc5a493-b34b-4e11-86a3-cae95da27c2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F0E71E-4C98-4408-921B-512E893808D4}">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F9940FDB-5D00-492B-850B-1520D4305F40}">
  <ds:schemaRefs>
    <ds:schemaRef ds:uri="http://schemas.microsoft.com/sharepoint/v3/contenttype/forms"/>
  </ds:schemaRefs>
</ds:datastoreItem>
</file>

<file path=customXml/itemProps3.xml><?xml version="1.0" encoding="utf-8"?>
<ds:datastoreItem xmlns:ds="http://schemas.openxmlformats.org/officeDocument/2006/customXml" ds:itemID="{3EF92130-0FF3-4D02-9497-330B9F1DF0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fb0f43-e4ba-4546-9144-550bcaaf051c"/>
    <ds:schemaRef ds:uri="bcc5a493-b34b-4e11-86a3-cae95da27c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413</TotalTime>
  <Words>871</Words>
  <Application>Microsoft Macintosh PowerPoint</Application>
  <PresentationFormat>On-screen Show (4:3)</PresentationFormat>
  <Paragraphs>41</Paragraphs>
  <Slides>4</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thchamp@yahoo.com</dc:creator>
  <cp:lastModifiedBy>Jon Cornwall</cp:lastModifiedBy>
  <cp:revision>46</cp:revision>
  <dcterms:created xsi:type="dcterms:W3CDTF">2020-05-21T20:51:20Z</dcterms:created>
  <dcterms:modified xsi:type="dcterms:W3CDTF">2026-02-07T17:21:05Z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0x010100B46738EA2FB3E5419E30F9CBA88103C3</vt:lpwstr>
  </property>
</Properties>
</file>